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handoutMasterIdLst>
    <p:handoutMasterId r:id="rId11"/>
  </p:handoutMasterIdLst>
  <p:sldIdLst>
    <p:sldId id="256" r:id="rId2"/>
    <p:sldId id="523" r:id="rId3"/>
    <p:sldId id="475" r:id="rId4"/>
    <p:sldId id="539" r:id="rId5"/>
    <p:sldId id="273" r:id="rId6"/>
    <p:sldId id="545" r:id="rId7"/>
    <p:sldId id="529" r:id="rId8"/>
    <p:sldId id="541" r:id="rId9"/>
  </p:sldIdLst>
  <p:sldSz cx="9144000" cy="6858000" type="screen4x3"/>
  <p:notesSz cx="68580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44"/>
    <a:srgbClr val="00CC00"/>
    <a:srgbClr val="0033CC"/>
    <a:srgbClr val="993300"/>
    <a:srgbClr val="4F9C30"/>
    <a:srgbClr val="FF3B7C"/>
    <a:srgbClr val="EC3337"/>
    <a:srgbClr val="8FBCFF"/>
    <a:srgbClr val="DA82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71" autoAdjust="0"/>
  </p:normalViewPr>
  <p:slideViewPr>
    <p:cSldViewPr>
      <p:cViewPr varScale="1">
        <p:scale>
          <a:sx n="120" d="100"/>
          <a:sy n="120" d="100"/>
        </p:scale>
        <p:origin x="13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58988782992365"/>
          <c:y val="0.17393366545747016"/>
          <c:w val="0.36746202306886533"/>
          <c:h val="0.61273967263821583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explosion val="15"/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A77-4252-9FDE-457AA5CD6B24}"/>
              </c:ext>
            </c:extLst>
          </c:dPt>
          <c:dPt>
            <c:idx val="1"/>
            <c:bubble3D val="0"/>
            <c:explosion val="8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A77-4252-9FDE-457AA5CD6B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A77-4252-9FDE-457AA5CD6B24}"/>
              </c:ext>
            </c:extLst>
          </c:dPt>
          <c:dPt>
            <c:idx val="3"/>
            <c:bubble3D val="0"/>
            <c:explosion val="9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A77-4252-9FDE-457AA5CD6B24}"/>
              </c:ext>
            </c:extLst>
          </c:dPt>
          <c:dLbls>
            <c:dLbl>
              <c:idx val="0"/>
              <c:layout>
                <c:manualLayout>
                  <c:x val="2.6770339009951277E-2"/>
                  <c:y val="-0.1286662276480421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64832E6-0B6E-4D27-BC9C-7A5075AE5453}" type="VALUE">
                      <a:rPr lang="en-US">
                        <a:solidFill>
                          <a:srgbClr val="0070C0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baseline="0" dirty="0">
                      <a:solidFill>
                        <a:srgbClr val="0070C0"/>
                      </a:solidFill>
                    </a:endParaRPr>
                  </a:p>
                  <a:p>
                    <a:pPr>
                      <a:defRPr sz="2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5D04A83-2E00-41CE-9E0D-9A0EDEA4123C}" type="PERCENTAGE">
                      <a:rPr lang="en-US">
                        <a:solidFill>
                          <a:srgbClr val="0070C0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ru-RU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A77-4252-9FDE-457AA5CD6B24}"/>
                </c:ext>
              </c:extLst>
            </c:dLbl>
            <c:dLbl>
              <c:idx val="1"/>
              <c:layout>
                <c:manualLayout>
                  <c:x val="-2.8345064834066087E-2"/>
                  <c:y val="8.402692417831324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78C8302-1D96-480A-8CE3-742588FCA780}" type="VALUE">
                      <a:rPr lang="en-US">
                        <a:solidFill>
                          <a:srgbClr val="C00000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baseline="0" dirty="0">
                      <a:solidFill>
                        <a:srgbClr val="C00000"/>
                      </a:solidFill>
                    </a:endParaRPr>
                  </a:p>
                  <a:p>
                    <a:pPr>
                      <a:defRPr sz="2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CB16B78-87E3-45F5-A342-792524427011}" type="PERCENTAGE">
                      <a:rPr lang="en-US">
                        <a:solidFill>
                          <a:srgbClr val="C00000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ru-RU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A77-4252-9FDE-457AA5CD6B2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2"/>
                <c:pt idx="0">
                  <c:v>Анкета толтургандар</c:v>
                </c:pt>
                <c:pt idx="1">
                  <c:v>Толтурбагандар</c:v>
                </c:pt>
              </c:strCache>
            </c:strRef>
          </c:cat>
          <c:val>
            <c:numRef>
              <c:f>Sayfa1!$B$2:$B$5</c:f>
              <c:numCache>
                <c:formatCode>#,##0</c:formatCode>
                <c:ptCount val="4"/>
                <c:pt idx="0">
                  <c:v>320</c:v>
                </c:pt>
                <c:pt idx="1">
                  <c:v>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A77-4252-9FDE-457AA5CD6B2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86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explosion val="15"/>
          <c:dPt>
            <c:idx val="0"/>
            <c:bubble3D val="0"/>
            <c:explosion val="8"/>
            <c:extLst>
              <c:ext xmlns:c16="http://schemas.microsoft.com/office/drawing/2014/chart" uri="{C3380CC4-5D6E-409C-BE32-E72D297353CC}">
                <c16:uniqueId val="{00000000-A2FC-4423-8C09-87E344CB9810}"/>
              </c:ext>
            </c:extLst>
          </c:dPt>
          <c:dPt>
            <c:idx val="1"/>
            <c:bubble3D val="0"/>
            <c:explosion val="8"/>
            <c:extLst>
              <c:ext xmlns:c16="http://schemas.microsoft.com/office/drawing/2014/chart" uri="{C3380CC4-5D6E-409C-BE32-E72D297353CC}">
                <c16:uniqueId val="{00000001-A2FC-4423-8C09-87E344CB9810}"/>
              </c:ext>
            </c:extLst>
          </c:dPt>
          <c:dPt>
            <c:idx val="3"/>
            <c:bubble3D val="0"/>
            <c:explosion val="9"/>
            <c:extLst>
              <c:ext xmlns:c16="http://schemas.microsoft.com/office/drawing/2014/chart" uri="{C3380CC4-5D6E-409C-BE32-E72D297353CC}">
                <c16:uniqueId val="{00000002-A2FC-4423-8C09-87E344CB981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2"/>
                <c:pt idx="0">
                  <c:v>Эркетер</c:v>
                </c:pt>
                <c:pt idx="1">
                  <c:v>Кыздар</c:v>
                </c:pt>
              </c:strCache>
            </c:strRef>
          </c:cat>
          <c:val>
            <c:numRef>
              <c:f>Sayfa1!$B$2:$B$5</c:f>
              <c:numCache>
                <c:formatCode>#,##0.00</c:formatCode>
                <c:ptCount val="4"/>
                <c:pt idx="0">
                  <c:v>106</c:v>
                </c:pt>
                <c:pt idx="1">
                  <c:v>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FC-4423-8C09-87E344CB981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8716005186240146"/>
          <c:y val="0.45073543395720045"/>
          <c:w val="0.20519364562157366"/>
          <c:h val="0.24064320061476024"/>
        </c:manualLayout>
      </c:layout>
      <c:overlay val="0"/>
      <c:spPr>
        <a:noFill/>
      </c:spPr>
      <c:txPr>
        <a:bodyPr/>
        <a:lstStyle/>
        <a:p>
          <a:pPr>
            <a:defRPr sz="2400">
              <a:solidFill>
                <a:srgbClr val="C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hPercent val="110"/>
      <c:rotY val="90"/>
      <c:depthPercent val="140"/>
      <c:rAngAx val="0"/>
      <c:perspective val="20"/>
    </c:view3D>
    <c:floor>
      <c:thickness val="0"/>
    </c:floor>
    <c:sideWall>
      <c:thickness val="0"/>
      <c:spPr>
        <a:ln>
          <a:noFill/>
        </a:ln>
        <a:effectLst>
          <a:glow>
            <a:schemeClr val="accent1">
              <a:alpha val="40000"/>
            </a:schemeClr>
          </a:glow>
          <a:outerShdw blurRad="50800" dist="50800" dir="5400000" algn="ctr" rotWithShape="0">
            <a:srgbClr val="000000">
              <a:alpha val="93000"/>
            </a:srgbClr>
          </a:outerShdw>
          <a:softEdge rad="63500"/>
        </a:effectLst>
        <a:scene3d>
          <a:camera prst="orthographicFront"/>
          <a:lightRig rig="threePt" dir="t"/>
        </a:scene3d>
        <a:sp3d>
          <a:bevelB h="6350"/>
        </a:sp3d>
      </c:spPr>
    </c:sideWall>
    <c:backWall>
      <c:thickness val="0"/>
      <c:spPr>
        <a:ln>
          <a:noFill/>
        </a:ln>
        <a:effectLst>
          <a:glow>
            <a:schemeClr val="accent1">
              <a:alpha val="40000"/>
            </a:schemeClr>
          </a:glow>
          <a:outerShdw blurRad="50800" dist="50800" dir="5400000" algn="ctr" rotWithShape="0">
            <a:srgbClr val="000000">
              <a:alpha val="93000"/>
            </a:srgbClr>
          </a:outerShdw>
          <a:softEdge rad="63500"/>
        </a:effectLst>
        <a:scene3d>
          <a:camera prst="orthographicFront"/>
          <a:lightRig rig="threePt" dir="t"/>
        </a:scene3d>
        <a:sp3d>
          <a:bevelB h="6350"/>
        </a:sp3d>
      </c:spPr>
    </c:backWall>
    <c:plotArea>
      <c:layout>
        <c:manualLayout>
          <c:layoutTarget val="inner"/>
          <c:xMode val="edge"/>
          <c:yMode val="edge"/>
          <c:x val="8.7191358024691357E-2"/>
          <c:y val="9.3366207368465015E-2"/>
          <c:w val="0.8842592592592593"/>
          <c:h val="0.8553580751764874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2700"/>
          </c:spPr>
          <c:explosion val="9"/>
          <c:dLbls>
            <c:dLbl>
              <c:idx val="0"/>
              <c:layout>
                <c:manualLayout>
                  <c:x val="0.20370370370370369"/>
                  <c:y val="-3.928445725252283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3B-40E1-B9F3-632D64DFD3C8}"/>
                </c:ext>
              </c:extLst>
            </c:dLbl>
            <c:dLbl>
              <c:idx val="1"/>
              <c:layout>
                <c:manualLayout>
                  <c:x val="0"/>
                  <c:y val="5.892668587878425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3B-40E1-B9F3-632D64DFD3C8}"/>
                </c:ext>
              </c:extLst>
            </c:dLbl>
            <c:dLbl>
              <c:idx val="2"/>
              <c:layout>
                <c:manualLayout>
                  <c:x val="-1.3888888888888904E-2"/>
                  <c:y val="2.806032660894488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3B-40E1-B9F3-632D64DFD3C8}"/>
                </c:ext>
              </c:extLst>
            </c:dLbl>
            <c:dLbl>
              <c:idx val="3"/>
              <c:layout>
                <c:manualLayout>
                  <c:x val="2.3148026635559329E-2"/>
                  <c:y val="3.3672391930733854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3B-40E1-B9F3-632D64DFD3C8}"/>
                </c:ext>
              </c:extLst>
            </c:dLbl>
            <c:numFmt formatCode="0.0%" sourceLinked="0"/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="1"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Ишке орношкондор</c:v>
                </c:pt>
                <c:pt idx="1">
                  <c:v>Иштеп+окуусун улантып жаткандар</c:v>
                </c:pt>
                <c:pt idx="2">
                  <c:v>Окуусун улантып жаткандар</c:v>
                </c:pt>
                <c:pt idx="3">
                  <c:v>Башка (Ишсиз, Аскерде, декретте ж.б.)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132</c:v>
                </c:pt>
                <c:pt idx="1">
                  <c:v>37</c:v>
                </c:pt>
                <c:pt idx="2">
                  <c:v>57</c:v>
                </c:pt>
                <c:pt idx="3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3B-40E1-B9F3-632D64DFD3C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01C-4E0F-BC28-38882546B39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01C-4E0F-BC28-38882546B39E}"/>
              </c:ext>
            </c:extLst>
          </c:dPt>
          <c:dPt>
            <c:idx val="2"/>
            <c:bubble3D val="0"/>
            <c:explosion val="9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01C-4E0F-BC28-38882546B39E}"/>
              </c:ext>
            </c:extLst>
          </c:dPt>
          <c:dLbls>
            <c:dLbl>
              <c:idx val="0"/>
              <c:layout>
                <c:manualLayout>
                  <c:x val="-1.5534738999182344E-2"/>
                  <c:y val="1.4960707223848577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1C-4E0F-BC28-38882546B39E}"/>
                </c:ext>
              </c:extLst>
            </c:dLbl>
            <c:dLbl>
              <c:idx val="1"/>
              <c:layout>
                <c:manualLayout>
                  <c:x val="1.5588691111000788E-2"/>
                  <c:y val="-9.5612092524544126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1C-4E0F-BC28-38882546B39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Жеке сектордо иштегендер</c:v>
                </c:pt>
                <c:pt idx="1">
                  <c:v>Мамлекеттик/коомдук сектордо иштегендер</c:v>
                </c:pt>
                <c:pt idx="2">
                  <c:v>Өз ишин ачкандар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121</c:v>
                </c:pt>
                <c:pt idx="1">
                  <c:v>42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01C-4E0F-BC28-38882546B39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792631289951923"/>
          <c:y val="3.1277185986685635E-2"/>
          <c:w val="0.29295805313026924"/>
          <c:h val="0.909483087117930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sng" strike="noStrike" kern="1200" baseline="0">
              <a:solidFill>
                <a:schemeClr val="bg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tx1"/>
    </a:solidFill>
    <a:ln w="9525" cap="flat" cmpd="sng" algn="ctr">
      <a:noFill/>
      <a:prstDash val="solid"/>
    </a:ln>
    <a:effectLst/>
  </c:spPr>
  <c:txPr>
    <a:bodyPr/>
    <a:lstStyle/>
    <a:p>
      <a:pPr>
        <a:defRPr sz="1800" b="1" u="sng">
          <a:solidFill>
            <a:schemeClr val="bg2">
              <a:lumMod val="75000"/>
            </a:schemeClr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9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E05-4B8A-815E-D9A7DC64B8D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E05-4B8A-815E-D9A7DC64B8DD}"/>
              </c:ext>
            </c:extLst>
          </c:dPt>
          <c:dLbls>
            <c:dLbl>
              <c:idx val="0"/>
              <c:layout>
                <c:manualLayout>
                  <c:x val="-7.6238760225928954E-4"/>
                  <c:y val="-3.258925129916209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05-4B8A-815E-D9A7DC64B8DD}"/>
                </c:ext>
              </c:extLst>
            </c:dLbl>
            <c:dLbl>
              <c:idx val="1"/>
              <c:layout>
                <c:manualLayout>
                  <c:x val="1.8258543065688179E-2"/>
                  <c:y val="-8.2270931603708828E-3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05-4B8A-815E-D9A7DC64B8D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Кесиби боюнча иштеп жаткандар</c:v>
                </c:pt>
                <c:pt idx="1">
                  <c:v>Кесибинен сырткары иш таптакандар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110</c:v>
                </c:pt>
                <c:pt idx="1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05-4B8A-815E-D9A7DC64B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762368461820519"/>
          <c:y val="0.26755524280346232"/>
          <c:w val="0.34326068141158339"/>
          <c:h val="0.303110367885631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3200" b="1">
          <a:solidFill>
            <a:schemeClr val="bg2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2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BD34C-9EB5-43F1-A2EC-5E90E640FBFE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50A07-EE45-48DA-936F-AC263DDA3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712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79439-8E62-483B-86C6-B639D66C65B5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61D10-733A-47D3-944E-1FBD8C2F2F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27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504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730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042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421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525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37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84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67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10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68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2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72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69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72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93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0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58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B003-A394-4920-AC50-E4264626343B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6147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022245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y-KG" sz="2400" b="1" kern="0" dirty="0">
                <a:ln w="1905"/>
                <a:solidFill>
                  <a:srgbClr val="EC333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КЫРГЫЗ-ТҮРК «МАНАС» УНИВЕРСИТЕТИ</a:t>
            </a:r>
            <a:endParaRPr lang="tr-TR" sz="2400" b="1" kern="0" dirty="0">
              <a:ln w="1905"/>
              <a:solidFill>
                <a:srgbClr val="EC3337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3240280"/>
            <a:ext cx="5904656" cy="2862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ky-KG" sz="3600" b="1" kern="0" dirty="0">
                <a:gradFill flip="none" rotWithShape="1">
                  <a:gsLst>
                    <a:gs pos="0">
                      <a:srgbClr val="EC3337">
                        <a:shade val="30000"/>
                        <a:satMod val="115000"/>
                      </a:srgbClr>
                    </a:gs>
                    <a:gs pos="50000">
                      <a:srgbClr val="EC3337">
                        <a:shade val="67500"/>
                        <a:satMod val="115000"/>
                      </a:srgbClr>
                    </a:gs>
                    <a:gs pos="100000">
                      <a:srgbClr val="EC3337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КТМУ</a:t>
            </a:r>
            <a:endParaRPr lang="tr-TR" sz="3600" b="1" kern="0" dirty="0">
              <a:gradFill flip="none" rotWithShape="1">
                <a:gsLst>
                  <a:gs pos="0">
                    <a:srgbClr val="EC3337">
                      <a:shade val="30000"/>
                      <a:satMod val="115000"/>
                    </a:srgbClr>
                  </a:gs>
                  <a:gs pos="50000">
                    <a:srgbClr val="EC3337">
                      <a:shade val="67500"/>
                      <a:satMod val="115000"/>
                    </a:srgbClr>
                  </a:gs>
                  <a:gs pos="100000">
                    <a:srgbClr val="EC3337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ky-KG" sz="3600" b="1" kern="0" dirty="0">
                <a:gradFill flip="none" rotWithShape="1">
                  <a:gsLst>
                    <a:gs pos="0">
                      <a:srgbClr val="EC3337">
                        <a:shade val="30000"/>
                        <a:satMod val="115000"/>
                      </a:srgbClr>
                    </a:gs>
                    <a:gs pos="50000">
                      <a:srgbClr val="EC3337">
                        <a:shade val="67500"/>
                        <a:satMod val="115000"/>
                      </a:srgbClr>
                    </a:gs>
                    <a:gs pos="100000">
                      <a:srgbClr val="EC3337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БҮТҮРҮҮЧҮЛӨРҮНҮН (2019-2020-Ж.Ж.)</a:t>
            </a:r>
            <a:br>
              <a:rPr lang="ky-KG" sz="3600" b="1" kern="0" dirty="0">
                <a:gradFill flip="none" rotWithShape="1">
                  <a:gsLst>
                    <a:gs pos="0">
                      <a:srgbClr val="EC3337">
                        <a:shade val="30000"/>
                        <a:satMod val="115000"/>
                      </a:srgbClr>
                    </a:gs>
                    <a:gs pos="50000">
                      <a:srgbClr val="EC3337">
                        <a:shade val="67500"/>
                        <a:satMod val="115000"/>
                      </a:srgbClr>
                    </a:gs>
                    <a:gs pos="100000">
                      <a:srgbClr val="EC3337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ky-KG" sz="3600" b="1" kern="0" dirty="0">
                <a:gradFill flip="none" rotWithShape="1">
                  <a:gsLst>
                    <a:gs pos="0">
                      <a:srgbClr val="EC3337">
                        <a:shade val="30000"/>
                        <a:satMod val="115000"/>
                      </a:srgbClr>
                    </a:gs>
                    <a:gs pos="50000">
                      <a:srgbClr val="EC3337">
                        <a:shade val="67500"/>
                        <a:satMod val="115000"/>
                      </a:srgbClr>
                    </a:gs>
                    <a:gs pos="100000">
                      <a:srgbClr val="EC3337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ИШКЕ ОРНОШУУ КӨРСӨТКҮЧТӨРҮ </a:t>
            </a:r>
            <a:endParaRPr lang="tr-TR" sz="3600" b="1" kern="0" dirty="0">
              <a:gradFill flip="none" rotWithShape="1">
                <a:gsLst>
                  <a:gs pos="0">
                    <a:srgbClr val="EC3337">
                      <a:shade val="30000"/>
                      <a:satMod val="115000"/>
                    </a:srgbClr>
                  </a:gs>
                  <a:gs pos="50000">
                    <a:srgbClr val="EC3337">
                      <a:shade val="67500"/>
                      <a:satMod val="115000"/>
                    </a:srgbClr>
                  </a:gs>
                  <a:gs pos="100000">
                    <a:srgbClr val="EC3337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manas.edu.kg/logo/Manas_logo.jpg">
            <a:extLst>
              <a:ext uri="{FF2B5EF4-FFF2-40B4-BE49-F238E27FC236}">
                <a16:creationId xmlns:a16="http://schemas.microsoft.com/office/drawing/2014/main" id="{057146A4-378C-4903-9CC5-753F7181A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6632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42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824726" y="195312"/>
            <a:ext cx="7488832" cy="1246495"/>
          </a:xfrm>
          <a:prstGeom prst="rect">
            <a:avLst/>
          </a:prstGeom>
          <a:solidFill>
            <a:srgbClr val="C00000"/>
          </a:solidFill>
          <a:ln w="42500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5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КТМУ 2019-2020 ОКУУ ЖЫЛЫНДАГЫ БҮТҮРҮҮЧҮЛӨРҮНҮН АНАЛИЗИ</a:t>
            </a:r>
          </a:p>
          <a:p>
            <a:pPr lvl="0" algn="ctr">
              <a:defRPr/>
            </a:pPr>
            <a:r>
              <a:rPr lang="ky-KG" sz="25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Киришүү</a:t>
            </a:r>
            <a:endParaRPr lang="ru-RU" sz="2500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10167" y="1441807"/>
            <a:ext cx="74888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y-KG" dirty="0">
                <a:solidFill>
                  <a:schemeClr val="bg1"/>
                </a:solidFill>
              </a:rPr>
              <a:t>	Кыргыз-Түрк «Манас» университети Кыргыз Республикасы жана Түркия Республикасынын Өкмөттөрү тарабынан 1995-жылы, 30-сентябрда Измир шаарында кол коюлган «Кыргызстандын борбору Бишкек шаарында Кыргыз-Түрк «Манас» университетин ачуу боюнча эл аралык келишимдин» негизинде ачылып, 1997–1998-окуу жылынан тартып, студенттерге билим бере баштаган. 	</a:t>
            </a:r>
          </a:p>
          <a:p>
            <a:pPr algn="just"/>
            <a:r>
              <a:rPr lang="ky-KG" dirty="0">
                <a:solidFill>
                  <a:schemeClr val="bg1"/>
                </a:solidFill>
              </a:rPr>
              <a:t>	Кыргыз-Түрк  “Манас” университети алгачкы бүтүрүүчүлөрүн </a:t>
            </a:r>
            <a:r>
              <a:rPr lang="ky-KG" b="1" dirty="0">
                <a:solidFill>
                  <a:schemeClr val="bg1"/>
                </a:solidFill>
              </a:rPr>
              <a:t>2002-2003</a:t>
            </a:r>
            <a:r>
              <a:rPr lang="ky-KG" dirty="0">
                <a:solidFill>
                  <a:schemeClr val="bg1"/>
                </a:solidFill>
              </a:rPr>
              <a:t>-окуу жылында уядан учурган.  Азыркы учурда 12 өлкөдөн  жана 23 боордош түрк тектүү калктардан баардыгы болуп  </a:t>
            </a:r>
            <a:r>
              <a:rPr lang="ky-KG" b="1" dirty="0">
                <a:solidFill>
                  <a:schemeClr val="bg1"/>
                </a:solidFill>
              </a:rPr>
              <a:t>8439</a:t>
            </a:r>
            <a:r>
              <a:rPr lang="ky-KG" dirty="0">
                <a:solidFill>
                  <a:schemeClr val="bg1"/>
                </a:solidFill>
              </a:rPr>
              <a:t> бүтүрүүчүсү бар.</a:t>
            </a:r>
          </a:p>
          <a:p>
            <a:pPr algn="just"/>
            <a:r>
              <a:rPr lang="ky-KG" dirty="0">
                <a:solidFill>
                  <a:schemeClr val="bg1"/>
                </a:solidFill>
              </a:rPr>
              <a:t>	</a:t>
            </a:r>
            <a:r>
              <a:rPr lang="ky-KG" b="1" dirty="0">
                <a:solidFill>
                  <a:schemeClr val="bg1"/>
                </a:solidFill>
              </a:rPr>
              <a:t>2019-2020</a:t>
            </a:r>
            <a:r>
              <a:rPr lang="ky-KG" dirty="0">
                <a:solidFill>
                  <a:schemeClr val="bg1"/>
                </a:solidFill>
              </a:rPr>
              <a:t> -окуу жылында жалпы </a:t>
            </a:r>
            <a:r>
              <a:rPr lang="ky-KG" b="1" dirty="0">
                <a:solidFill>
                  <a:schemeClr val="bg1"/>
                </a:solidFill>
              </a:rPr>
              <a:t>989 </a:t>
            </a:r>
            <a:r>
              <a:rPr lang="ky-KG" dirty="0">
                <a:solidFill>
                  <a:schemeClr val="bg1"/>
                </a:solidFill>
              </a:rPr>
              <a:t>студент бакалавр, адис</a:t>
            </a:r>
            <a:r>
              <a:rPr lang="ru-RU" dirty="0">
                <a:solidFill>
                  <a:schemeClr val="bg1"/>
                </a:solidFill>
              </a:rPr>
              <a:t>тик</a:t>
            </a:r>
            <a:r>
              <a:rPr lang="ky-KG" dirty="0">
                <a:solidFill>
                  <a:schemeClr val="bg1"/>
                </a:solidFill>
              </a:rPr>
              <a:t> жана магистр программалары боюнча бүтүргөн.</a:t>
            </a:r>
            <a:endParaRPr lang="ky-KG" b="1" dirty="0">
              <a:solidFill>
                <a:schemeClr val="bg1"/>
              </a:solidFill>
            </a:endParaRPr>
          </a:p>
          <a:p>
            <a:pPr algn="just"/>
            <a:r>
              <a:rPr lang="ky-KG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1027" name="Picture 3" descr="C:\Users\KTMU\Desktop\8 Mart\1466095242_dsc_28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67" y="4839626"/>
            <a:ext cx="2314000" cy="154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KTMU\Desktop\8 Mart\001_732_3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839626"/>
            <a:ext cx="2520280" cy="154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TMU\Desktop\8 Mart\007_732_36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057" y="4850182"/>
            <a:ext cx="2183343" cy="153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261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883382"/>
              </p:ext>
            </p:extLst>
          </p:nvPr>
        </p:nvGraphicFramePr>
        <p:xfrm>
          <a:off x="107504" y="1859370"/>
          <a:ext cx="8064896" cy="4836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323528" y="938337"/>
            <a:ext cx="7128792" cy="11430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err="1">
                <a:solidFill>
                  <a:srgbClr val="C00000"/>
                </a:solidFill>
              </a:rPr>
              <a:t>Бардык</a:t>
            </a:r>
            <a:r>
              <a:rPr lang="ru-RU" sz="2400" b="1" dirty="0">
                <a:solidFill>
                  <a:srgbClr val="C00000"/>
                </a:solidFill>
              </a:rPr>
              <a:t> б</a:t>
            </a:r>
            <a:r>
              <a:rPr lang="ky-KG" sz="2400" b="1" dirty="0">
                <a:solidFill>
                  <a:srgbClr val="C00000"/>
                </a:solidFill>
              </a:rPr>
              <a:t>үтүрүүчүлөр</a:t>
            </a:r>
            <a:r>
              <a:rPr lang="tr-TR" sz="2400" b="1" dirty="0">
                <a:solidFill>
                  <a:srgbClr val="C00000"/>
                </a:solidFill>
              </a:rPr>
              <a:t>: 989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ky-KG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Анкета толтургандар</a:t>
            </a:r>
            <a:r>
              <a:rPr lang="tr-TR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 320</a:t>
            </a:r>
          </a:p>
        </p:txBody>
      </p:sp>
      <p:sp>
        <p:nvSpPr>
          <p:cNvPr id="5" name="Прямоугольник 7"/>
          <p:cNvSpPr/>
          <p:nvPr/>
        </p:nvSpPr>
        <p:spPr>
          <a:xfrm>
            <a:off x="2555776" y="47667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ky-KG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ЖАЛПЫ МААЛЫМАТ</a:t>
            </a:r>
            <a:endParaRPr lang="tr-TR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18B7B2-68A6-4158-B980-87AF3054A5B2}"/>
              </a:ext>
            </a:extLst>
          </p:cNvPr>
          <p:cNvSpPr txBox="1"/>
          <p:nvPr/>
        </p:nvSpPr>
        <p:spPr>
          <a:xfrm>
            <a:off x="5724128" y="1772816"/>
            <a:ext cx="32403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2019-2020-окуу </a:t>
            </a:r>
            <a:r>
              <a:rPr lang="ru-RU" dirty="0" err="1">
                <a:solidFill>
                  <a:schemeClr val="bg1"/>
                </a:solidFill>
              </a:rPr>
              <a:t>жылынын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бүтүрүүчүлөрү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менен</a:t>
            </a:r>
            <a:r>
              <a:rPr lang="ru-RU" dirty="0">
                <a:solidFill>
                  <a:schemeClr val="bg1"/>
                </a:solidFill>
              </a:rPr>
              <a:t> телефон, </a:t>
            </a:r>
            <a:r>
              <a:rPr lang="ru-RU" dirty="0" err="1">
                <a:solidFill>
                  <a:schemeClr val="bg1"/>
                </a:solidFill>
              </a:rPr>
              <a:t>социалдык</a:t>
            </a:r>
            <a:r>
              <a:rPr lang="ru-RU" dirty="0">
                <a:solidFill>
                  <a:schemeClr val="bg1"/>
                </a:solidFill>
              </a:rPr>
              <a:t> медиа (</a:t>
            </a:r>
            <a:r>
              <a:rPr lang="ru-RU" dirty="0" err="1">
                <a:solidFill>
                  <a:schemeClr val="bg1"/>
                </a:solidFill>
              </a:rPr>
              <a:t>фейсбук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твиттер</a:t>
            </a:r>
            <a:r>
              <a:rPr lang="ru-RU" dirty="0">
                <a:solidFill>
                  <a:schemeClr val="bg1"/>
                </a:solidFill>
              </a:rPr>
              <a:t>) </a:t>
            </a:r>
            <a:r>
              <a:rPr lang="ru-RU" dirty="0" err="1">
                <a:solidFill>
                  <a:schemeClr val="bg1"/>
                </a:solidFill>
              </a:rPr>
              <a:t>жана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электрондук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почталар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аркылуу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байланыш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түзүлүп</a:t>
            </a:r>
            <a:r>
              <a:rPr lang="ru-RU" dirty="0">
                <a:solidFill>
                  <a:schemeClr val="bg1"/>
                </a:solidFill>
              </a:rPr>
              <a:t>, анкета </a:t>
            </a:r>
            <a:r>
              <a:rPr lang="ru-RU" dirty="0" err="1">
                <a:solidFill>
                  <a:schemeClr val="bg1"/>
                </a:solidFill>
              </a:rPr>
              <a:t>толтурулду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Жалпы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989 </a:t>
            </a:r>
            <a:r>
              <a:rPr lang="ru-RU" dirty="0" err="1">
                <a:solidFill>
                  <a:schemeClr val="bg1"/>
                </a:solidFill>
              </a:rPr>
              <a:t>бүтүрүүчүнүн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320 </a:t>
            </a:r>
            <a:r>
              <a:rPr lang="ru-RU" dirty="0" err="1">
                <a:solidFill>
                  <a:schemeClr val="bg1"/>
                </a:solidFill>
              </a:rPr>
              <a:t>өздөрү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жөнүндө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маалымат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беришти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маалыматтардын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негизинде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ушул</a:t>
            </a:r>
            <a:r>
              <a:rPr lang="ru-RU" dirty="0">
                <a:solidFill>
                  <a:schemeClr val="bg1"/>
                </a:solidFill>
              </a:rPr>
              <a:t> анализ </a:t>
            </a:r>
            <a:r>
              <a:rPr lang="ru-RU" dirty="0" err="1">
                <a:solidFill>
                  <a:schemeClr val="bg1"/>
                </a:solidFill>
              </a:rPr>
              <a:t>жасалды</a:t>
            </a:r>
            <a:r>
              <a:rPr lang="ru-RU" dirty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797220"/>
              </p:ext>
            </p:extLst>
          </p:nvPr>
        </p:nvGraphicFramePr>
        <p:xfrm>
          <a:off x="1043608" y="2018645"/>
          <a:ext cx="738889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539552" y="1556792"/>
            <a:ext cx="4869184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y-KG" sz="2400" b="1" dirty="0">
                <a:solidFill>
                  <a:srgbClr val="C00000"/>
                </a:solidFill>
              </a:rPr>
              <a:t>Кыздар</a:t>
            </a:r>
            <a:r>
              <a:rPr lang="tr-TR" sz="2400" b="1" dirty="0">
                <a:solidFill>
                  <a:srgbClr val="C00000"/>
                </a:solidFill>
              </a:rPr>
              <a:t>: 214</a:t>
            </a:r>
          </a:p>
          <a:p>
            <a:r>
              <a:rPr lang="ky-KG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Эркектер</a:t>
            </a:r>
            <a:r>
              <a:rPr lang="tr-TR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 106</a:t>
            </a:r>
            <a:endParaRPr lang="en-US" sz="2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7"/>
          <p:cNvSpPr/>
          <p:nvPr/>
        </p:nvSpPr>
        <p:spPr>
          <a:xfrm>
            <a:off x="899592" y="620688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y-KG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Анкета толтурган бүтүрүүчүөрдүн жынысына жараша </a:t>
            </a:r>
            <a:endParaRPr lang="tr-TR" sz="2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266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Köşeleri Yuvarlanmış Dikdörtgen Belirtme Çizgisi"/>
          <p:cNvSpPr/>
          <p:nvPr/>
        </p:nvSpPr>
        <p:spPr>
          <a:xfrm>
            <a:off x="7236296" y="2708920"/>
            <a:ext cx="1828945" cy="2736304"/>
          </a:xfrm>
          <a:prstGeom prst="wedgeRoundRectCallout">
            <a:avLst>
              <a:gd name="adj1" fmla="val -52231"/>
              <a:gd name="adj2" fmla="val -6988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FF3B7C"/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lIns="88696" tIns="44354" rIns="88696" bIns="44354" rtlCol="0" anchor="ctr"/>
          <a:lstStyle/>
          <a:p>
            <a:pPr algn="ctr" defTabSz="886951">
              <a:defRPr/>
            </a:pPr>
            <a:r>
              <a:rPr lang="ru-RU" sz="14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Берилген</a:t>
            </a:r>
            <a:r>
              <a:rPr lang="ru-RU" sz="1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маалыматтарга</a:t>
            </a:r>
            <a:r>
              <a:rPr lang="ru-RU" sz="1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караганда</a:t>
            </a:r>
            <a:r>
              <a:rPr lang="ru-RU" sz="1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defTabSz="886951">
              <a:defRPr/>
            </a:pPr>
            <a:r>
              <a:rPr lang="ru-RU" sz="1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2019-2020 </a:t>
            </a:r>
            <a:r>
              <a:rPr lang="ru-RU" sz="14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окуу</a:t>
            </a:r>
            <a:r>
              <a:rPr lang="ru-RU" sz="1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жылынын</a:t>
            </a:r>
            <a:r>
              <a:rPr lang="ru-RU" sz="1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бүтүүрүүчүлөрү</a:t>
            </a:r>
            <a:r>
              <a:rPr lang="ru-RU" sz="1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карантинге</a:t>
            </a:r>
            <a:r>
              <a:rPr lang="ru-RU" sz="1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карабастан</a:t>
            </a:r>
            <a:r>
              <a:rPr lang="ru-RU" sz="1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5 </a:t>
            </a:r>
            <a:r>
              <a:rPr lang="ru-RU" sz="14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мамлекетте</a:t>
            </a:r>
            <a:r>
              <a:rPr lang="ru-RU" sz="1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иштеп</a:t>
            </a:r>
            <a:r>
              <a:rPr lang="ru-RU" sz="1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1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окуусун</a:t>
            </a:r>
            <a:r>
              <a:rPr lang="ru-RU" sz="1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улантып</a:t>
            </a:r>
            <a:r>
              <a:rPr lang="ru-RU" sz="1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жатышат</a:t>
            </a:r>
            <a:r>
              <a:rPr lang="ru-RU" sz="1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defTabSz="886951">
              <a:defRPr/>
            </a:pPr>
            <a:endParaRPr lang="tr-TR" sz="1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251937"/>
            <a:ext cx="633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КТМУ 2019-2020 ОКУУ ЖЫЛЫНДАГЫ БҮТҮРҮҮЧҮЛӨРҮНҮН АНАЛИЗИ (</a:t>
            </a:r>
            <a:r>
              <a:rPr lang="ru-RU" sz="16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Өлкөлөргө</a:t>
            </a:r>
            <a:r>
              <a:rPr lang="ru-RU" sz="1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карата саны)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DCD251A-E1DD-4281-9293-818F8FF25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280851"/>
              </p:ext>
            </p:extLst>
          </p:nvPr>
        </p:nvGraphicFramePr>
        <p:xfrm>
          <a:off x="395536" y="1124744"/>
          <a:ext cx="6696745" cy="489654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59257">
                  <a:extLst>
                    <a:ext uri="{9D8B030D-6E8A-4147-A177-3AD203B41FA5}">
                      <a16:colId xmlns:a16="http://schemas.microsoft.com/office/drawing/2014/main" val="2727592556"/>
                    </a:ext>
                  </a:extLst>
                </a:gridCol>
                <a:gridCol w="1616650">
                  <a:extLst>
                    <a:ext uri="{9D8B030D-6E8A-4147-A177-3AD203B41FA5}">
                      <a16:colId xmlns:a16="http://schemas.microsoft.com/office/drawing/2014/main" val="3503247589"/>
                    </a:ext>
                  </a:extLst>
                </a:gridCol>
                <a:gridCol w="1549288">
                  <a:extLst>
                    <a:ext uri="{9D8B030D-6E8A-4147-A177-3AD203B41FA5}">
                      <a16:colId xmlns:a16="http://schemas.microsoft.com/office/drawing/2014/main" val="2871152672"/>
                    </a:ext>
                  </a:extLst>
                </a:gridCol>
                <a:gridCol w="1330367">
                  <a:extLst>
                    <a:ext uri="{9D8B030D-6E8A-4147-A177-3AD203B41FA5}">
                      <a16:colId xmlns:a16="http://schemas.microsoft.com/office/drawing/2014/main" val="673395290"/>
                    </a:ext>
                  </a:extLst>
                </a:gridCol>
                <a:gridCol w="1841183">
                  <a:extLst>
                    <a:ext uri="{9D8B030D-6E8A-4147-A177-3AD203B41FA5}">
                      <a16:colId xmlns:a16="http://schemas.microsoft.com/office/drawing/2014/main" val="2010202931"/>
                    </a:ext>
                  </a:extLst>
                </a:gridCol>
              </a:tblGrid>
              <a:tr h="7066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№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ӨЛКӨЛӨР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ÜLKELER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САНЫ/</a:t>
                      </a:r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SAYI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ПАЙЫЗЫ/</a:t>
                      </a:r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ORANI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5643415"/>
                  </a:ext>
                </a:extLst>
              </a:tr>
              <a:tr h="7066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КЫРГЫЗСТАН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KIRGIZİSTAN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292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7976317"/>
                  </a:ext>
                </a:extLst>
              </a:tr>
              <a:tr h="7066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ТҮРКИЯ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TÜRKİYE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</a:t>
                      </a:r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16217928"/>
                  </a:ext>
                </a:extLst>
              </a:tr>
              <a:tr h="7066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33682513"/>
                  </a:ext>
                </a:extLst>
              </a:tr>
              <a:tr h="7066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ГЕРМАНИЯ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ALMANYA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77868071"/>
                  </a:ext>
                </a:extLst>
              </a:tr>
              <a:tr h="70663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КАЗАКСТАН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KAZAKİSTAN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4152784"/>
                  </a:ext>
                </a:extLst>
              </a:tr>
              <a:tr h="656766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ky-KG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ЖАЛПЫ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320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92734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32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400363" y="19161"/>
            <a:ext cx="8572560" cy="93610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10125" tIns="55067" rIns="110125" bIns="55067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КТМУ 2019-2020 ОКУУ ЖЫЛЫНДАГЫ БҮТҮРҮҮЧҮЛӨРҮНҮН АНАЛИЗИ (</a:t>
            </a:r>
            <a:r>
              <a:rPr lang="ru-RU" sz="20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Ишке</a:t>
            </a:r>
            <a:r>
              <a:rPr lang="ru-RU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орношуулары</a:t>
            </a:r>
            <a:r>
              <a:rPr lang="ru-RU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)</a:t>
            </a:r>
            <a:endParaRPr lang="tr-TR" sz="2000" b="1" dirty="0">
              <a:solidFill>
                <a:srgbClr val="C00000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6" name="6 Metin kutusu"/>
          <p:cNvSpPr txBox="1"/>
          <p:nvPr/>
        </p:nvSpPr>
        <p:spPr>
          <a:xfrm>
            <a:off x="177200" y="779547"/>
            <a:ext cx="256948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y-KG" sz="1600" dirty="0"/>
              <a:t>Жалпы бүтүрүүчүлөр</a:t>
            </a:r>
            <a:r>
              <a:rPr lang="tr-TR" sz="1600" dirty="0"/>
              <a:t>: 989</a:t>
            </a:r>
            <a:r>
              <a:rPr lang="en-US" sz="1600" dirty="0"/>
              <a:t> </a:t>
            </a:r>
            <a:r>
              <a:rPr lang="ky-KG" sz="1600" dirty="0"/>
              <a:t>Анкета толтургандар</a:t>
            </a:r>
            <a:r>
              <a:rPr lang="tr-TR" sz="1600" dirty="0"/>
              <a:t>: 320</a:t>
            </a:r>
          </a:p>
          <a:p>
            <a:r>
              <a:rPr lang="ky-KG" sz="1600" dirty="0"/>
              <a:t>Үлүшү</a:t>
            </a:r>
            <a:r>
              <a:rPr lang="tr-TR" sz="1600" dirty="0"/>
              <a:t>: % 32</a:t>
            </a:r>
            <a:r>
              <a:rPr lang="en-US" sz="1600" dirty="0"/>
              <a:t>,</a:t>
            </a:r>
            <a:r>
              <a:rPr lang="tr-TR" sz="1600" dirty="0"/>
              <a:t>35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446706"/>
              </p:ext>
            </p:extLst>
          </p:nvPr>
        </p:nvGraphicFramePr>
        <p:xfrm>
          <a:off x="395536" y="184482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468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401080" cy="14398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10125" tIns="55067" rIns="110125" bIns="55067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ИШТЕГЕН БҮТҮРҮҮЧҮЛӨРДҮН СЕКТОРГО </a:t>
            </a:r>
            <a:b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КАРАТА ҮЛҮШҮ</a:t>
            </a:r>
            <a:endParaRPr lang="tr-TR" sz="2400" b="1" dirty="0">
              <a:solidFill>
                <a:srgbClr val="C00000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val="4281106006"/>
              </p:ext>
            </p:extLst>
          </p:nvPr>
        </p:nvGraphicFramePr>
        <p:xfrm>
          <a:off x="522953" y="1916837"/>
          <a:ext cx="8359265" cy="4553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8207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401080" cy="14398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10125" tIns="55067" rIns="110125" bIns="55067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БҮТҮРҮҮЧҮЛӨРҮБҮЗДҮН КЕСИБИ/КЕСИБИНЕН СЫРТКАРЫ ИШТЕГЕНДЕР БОЮНЧА ҮЛҮШҮ</a:t>
            </a:r>
            <a:endParaRPr lang="tr-TR" sz="2400" b="1" dirty="0">
              <a:solidFill>
                <a:srgbClr val="C00000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val="2206104701"/>
              </p:ext>
            </p:extLst>
          </p:nvPr>
        </p:nvGraphicFramePr>
        <p:xfrm>
          <a:off x="522953" y="1916837"/>
          <a:ext cx="8359265" cy="4553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8437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6410</TotalTime>
  <Words>216</Words>
  <Application>Microsoft Office PowerPoint</Application>
  <PresentationFormat>On-screen Show (4:3)</PresentationFormat>
  <Paragraphs>77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КТМУ 2019-2020 ОКУУ ЖЫЛЫНДАГЫ БҮТҮРҮҮЧҮЛӨРҮНҮН АНАЛИЗИ (Ишке орношуулары)</vt:lpstr>
      <vt:lpstr>ИШТЕГЕН БҮТҮРҮҮЧҮЛӨРДҮН СЕКТОРГО  КАРАТА ҮЛҮШҮ</vt:lpstr>
      <vt:lpstr>БҮТҮРҮҮЧҮЛӨРҮБҮЗДҮН КЕСИБИ/КЕСИБИНЕН СЫРТКАРЫ ИШТЕГЕНДЕР БОЮНЧА ҮЛҮШҮ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usr-ktmu</dc:creator>
  <cp:lastModifiedBy>user</cp:lastModifiedBy>
  <cp:revision>319</cp:revision>
  <cp:lastPrinted>2020-08-20T06:22:45Z</cp:lastPrinted>
  <dcterms:created xsi:type="dcterms:W3CDTF">2013-06-26T08:13:03Z</dcterms:created>
  <dcterms:modified xsi:type="dcterms:W3CDTF">2021-10-13T05:36:33Z</dcterms:modified>
</cp:coreProperties>
</file>